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2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33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22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966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217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971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6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8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0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409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855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609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04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761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761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70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165B-DCC8-4D4C-8F9F-346BE83B8D49}" type="datetimeFigureOut">
              <a:rPr lang="en-ZA" smtClean="0"/>
              <a:t>2018/06/02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A1D6-31C3-40EC-A123-7A6D9A27A0E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014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" y="0"/>
            <a:ext cx="12163423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idx="4294967295"/>
          </p:nvPr>
        </p:nvSpPr>
        <p:spPr>
          <a:xfrm>
            <a:off x="30995" y="6109896"/>
            <a:ext cx="12161005" cy="6354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500000000000000" pitchFamily="34" charset="0"/>
              </a:rPr>
              <a:t>15-19 November 2018, </a:t>
            </a:r>
            <a:r>
              <a:rPr lang="en-US" sz="3600" b="1" dirty="0" smtClean="0">
                <a:solidFill>
                  <a:schemeClr val="bg1"/>
                </a:solidFill>
                <a:latin typeface="Helvetica" panose="020B0500000000000000" pitchFamily="34" charset="0"/>
              </a:rPr>
              <a:t>Bangladesh</a:t>
            </a:r>
            <a:endParaRPr lang="en-US" sz="3600" b="1" dirty="0">
              <a:solidFill>
                <a:schemeClr val="bg1"/>
              </a:solidFill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7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33210"/>
            <a:ext cx="12192000" cy="835025"/>
          </a:xfrm>
        </p:spPr>
        <p:txBody>
          <a:bodyPr/>
          <a:lstStyle/>
          <a:p>
            <a:pPr algn="ctr"/>
            <a:r>
              <a:rPr lang="en-ZA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4</a:t>
            </a:r>
            <a:r>
              <a:rPr lang="en-ZA" b="1" baseline="30000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th</a:t>
            </a:r>
            <a:r>
              <a:rPr lang="en-ZA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 People’s Health Assembly – PHA4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450" y="1520825"/>
            <a:ext cx="119443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600" i="1" dirty="0" smtClean="0">
                <a:latin typeface="Helvetica" panose="020B0500000000000000" pitchFamily="34" charset="0"/>
              </a:rPr>
              <a:t>Drawing on </a:t>
            </a:r>
            <a:r>
              <a:rPr lang="en-ZA" sz="2600" i="1" dirty="0">
                <a:latin typeface="Helvetica" panose="020B0500000000000000" pitchFamily="34" charset="0"/>
              </a:rPr>
              <a:t>civil society organizations and networks, social movements, academia and other  actors from around the </a:t>
            </a:r>
            <a:r>
              <a:rPr lang="en-ZA" sz="2600" i="1" dirty="0" smtClean="0">
                <a:latin typeface="Helvetica" panose="020B0500000000000000" pitchFamily="34" charset="0"/>
              </a:rPr>
              <a:t>globe, PHA4 </a:t>
            </a:r>
            <a:r>
              <a:rPr lang="en-ZA" sz="2600" i="1" dirty="0">
                <a:latin typeface="Helvetica" panose="020B0500000000000000" pitchFamily="34" charset="0"/>
              </a:rPr>
              <a:t>will provide a unique space for </a:t>
            </a:r>
            <a:endParaRPr lang="en-ZA" sz="2600" i="1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strengthening </a:t>
            </a:r>
            <a:r>
              <a:rPr lang="en-ZA" sz="2600" dirty="0">
                <a:latin typeface="Helvetica" panose="020B0500000000000000" pitchFamily="34" charset="0"/>
              </a:rPr>
              <a:t>solidarity, 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sharing </a:t>
            </a:r>
            <a:r>
              <a:rPr lang="en-ZA" sz="2600" dirty="0">
                <a:latin typeface="Helvetica" panose="020B0500000000000000" pitchFamily="34" charset="0"/>
              </a:rPr>
              <a:t>experiences, 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mutual </a:t>
            </a:r>
            <a:r>
              <a:rPr lang="en-ZA" sz="2600" dirty="0">
                <a:latin typeface="Helvetica" panose="020B0500000000000000" pitchFamily="34" charset="0"/>
              </a:rPr>
              <a:t>learning and 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joint </a:t>
            </a:r>
            <a:r>
              <a:rPr lang="en-ZA" sz="2600" dirty="0">
                <a:latin typeface="Helvetica" panose="020B0500000000000000" pitchFamily="34" charset="0"/>
              </a:rPr>
              <a:t>strategizing for future </a:t>
            </a:r>
            <a:r>
              <a:rPr lang="en-ZA" sz="2600" dirty="0" smtClean="0">
                <a:latin typeface="Helvetica" panose="020B0500000000000000" pitchFamily="34" charset="0"/>
              </a:rPr>
              <a:t>actions</a:t>
            </a:r>
          </a:p>
          <a:p>
            <a:pPr marL="457200" lvl="1" indent="0">
              <a:buNone/>
            </a:pPr>
            <a:endParaRPr lang="en-ZA" sz="2600" dirty="0" smtClean="0">
              <a:latin typeface="Helvetica" panose="020B0500000000000000" pitchFamily="34" charset="0"/>
            </a:endParaRPr>
          </a:p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STRENGTHENING OUR MOVEMENT</a:t>
            </a:r>
          </a:p>
          <a:p>
            <a:pPr marL="0" indent="0">
              <a:buNone/>
            </a:pPr>
            <a:r>
              <a:rPr lang="en-ZA" sz="2600" dirty="0" smtClean="0">
                <a:latin typeface="Helvetica" panose="020B0500000000000000" pitchFamily="34" charset="0"/>
              </a:rPr>
              <a:t>To plan &amp; </a:t>
            </a:r>
            <a:r>
              <a:rPr lang="en-ZA" sz="2600" dirty="0" err="1" smtClean="0">
                <a:latin typeface="Helvetica" panose="020B0500000000000000" pitchFamily="34" charset="0"/>
              </a:rPr>
              <a:t>strategise</a:t>
            </a:r>
            <a:r>
              <a:rPr lang="en-ZA" sz="2600" dirty="0" smtClean="0">
                <a:latin typeface="Helvetica" panose="020B0500000000000000" pitchFamily="34" charset="0"/>
              </a:rPr>
              <a:t> action together</a:t>
            </a:r>
            <a:endParaRPr lang="en-ZA" sz="2600" dirty="0" smtClean="0">
              <a:effectLst/>
              <a:latin typeface="Helvetica" panose="020B0500000000000000" pitchFamily="34" charset="0"/>
            </a:endParaRPr>
          </a:p>
          <a:p>
            <a:endParaRPr lang="en-ZA" sz="2600" dirty="0" smtClean="0">
              <a:latin typeface="Helvetica" panose="020B0500000000000000" pitchFamily="34" charset="0"/>
            </a:endParaRPr>
          </a:p>
          <a:p>
            <a:endParaRPr lang="en-ZA" sz="2600" dirty="0">
              <a:latin typeface="Helvetica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25" y="2660828"/>
            <a:ext cx="4994321" cy="32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latin typeface="Helvetica" panose="020B0500000000000000" pitchFamily="34" charset="0"/>
              </a:rPr>
              <a:t>Expected outcomes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" y="1309688"/>
            <a:ext cx="11963400" cy="4351338"/>
          </a:xfrm>
        </p:spPr>
        <p:txBody>
          <a:bodyPr>
            <a:noAutofit/>
          </a:bodyPr>
          <a:lstStyle/>
          <a:p>
            <a:r>
              <a:rPr lang="en-ZA" sz="2600" dirty="0" smtClean="0">
                <a:latin typeface="Helvetica" panose="020B0500000000000000" pitchFamily="34" charset="0"/>
              </a:rPr>
              <a:t>Discussions </a:t>
            </a:r>
            <a:r>
              <a:rPr lang="en-ZA" sz="2600" dirty="0">
                <a:latin typeface="Helvetica" panose="020B0500000000000000" pitchFamily="34" charset="0"/>
              </a:rPr>
              <a:t>and debates in the Assembly, will provide guidance and direction to PHM to conduct a range of activities. </a:t>
            </a:r>
            <a:r>
              <a:rPr lang="en-ZA" sz="2600" dirty="0" smtClean="0">
                <a:latin typeface="Helvetica" panose="020B0500000000000000" pitchFamily="34" charset="0"/>
              </a:rPr>
              <a:t>These include given new impetus </a:t>
            </a: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to  </a:t>
            </a:r>
            <a:r>
              <a:rPr lang="en-ZA" sz="2600" dirty="0">
                <a:latin typeface="Helvetica" panose="020B0500000000000000" pitchFamily="34" charset="0"/>
              </a:rPr>
              <a:t>PHM’s Global Health for All Campaign, 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to </a:t>
            </a:r>
            <a:r>
              <a:rPr lang="en-ZA" sz="2600" dirty="0">
                <a:latin typeface="Helvetica" panose="020B0500000000000000" pitchFamily="34" charset="0"/>
              </a:rPr>
              <a:t>PHM’s policy dialogues </a:t>
            </a:r>
            <a:r>
              <a:rPr lang="en-ZA" sz="2600" dirty="0" smtClean="0">
                <a:latin typeface="Helvetica" panose="020B0500000000000000" pitchFamily="34" charset="0"/>
              </a:rPr>
              <a:t>and </a:t>
            </a:r>
            <a:r>
              <a:rPr lang="en-ZA" sz="2600" dirty="0">
                <a:latin typeface="Helvetica" panose="020B0500000000000000" pitchFamily="34" charset="0"/>
              </a:rPr>
              <a:t>interventions to strengthen health systems</a:t>
            </a:r>
            <a:r>
              <a:rPr lang="en-ZA" sz="2600" dirty="0" smtClean="0">
                <a:latin typeface="Helvetica" panose="020B0500000000000000" pitchFamily="34" charset="0"/>
              </a:rPr>
              <a:t>,</a:t>
            </a: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to </a:t>
            </a:r>
            <a:r>
              <a:rPr lang="en-ZA" sz="2600" dirty="0">
                <a:latin typeface="Helvetica" panose="020B0500000000000000" pitchFamily="34" charset="0"/>
              </a:rPr>
              <a:t>activities that address the social determination of health 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and </a:t>
            </a:r>
            <a:r>
              <a:rPr lang="en-ZA" sz="2600" dirty="0">
                <a:latin typeface="Helvetica" panose="020B0500000000000000" pitchFamily="34" charset="0"/>
              </a:rPr>
              <a:t>to the PHM’s global initiative on ‘Democratising Governance for Health’. </a:t>
            </a:r>
            <a:endParaRPr lang="en-ZA" sz="2600" dirty="0" smtClean="0">
              <a:effectLst/>
              <a:latin typeface="Helvetica" panose="020B0500000000000000" pitchFamily="34" charset="0"/>
            </a:endParaRPr>
          </a:p>
          <a:p>
            <a:r>
              <a:rPr lang="en-ZA" sz="2600" dirty="0">
                <a:latin typeface="Helvetica" panose="020B0500000000000000" pitchFamily="34" charset="0"/>
              </a:rPr>
              <a:t>It is expected that, through the various debates, the Assembly’s exchanges and collective strategizing will enhance PHM’s capacity to organize and mobilize for health</a:t>
            </a:r>
            <a:r>
              <a:rPr lang="en-ZA" sz="2600" dirty="0" smtClean="0">
                <a:latin typeface="Helvetica" panose="020B0500000000000000" pitchFamily="34" charset="0"/>
              </a:rPr>
              <a:t>.</a:t>
            </a:r>
          </a:p>
          <a:p>
            <a:r>
              <a:rPr lang="en-ZA" sz="2600" dirty="0" smtClean="0">
                <a:latin typeface="Helvetica" panose="020B0500000000000000" pitchFamily="34" charset="0"/>
              </a:rPr>
              <a:t> </a:t>
            </a:r>
            <a:r>
              <a:rPr lang="en-ZA" sz="2600" dirty="0">
                <a:latin typeface="Helvetica" panose="020B0500000000000000" pitchFamily="34" charset="0"/>
              </a:rPr>
              <a:t>Concrete actions and medium and long term plans are expected to emerge from the deliberations of the Assembly in major thematic and program areas.</a:t>
            </a:r>
            <a:endParaRPr lang="en-ZA" sz="2600" dirty="0" smtClean="0">
              <a:effectLst/>
              <a:latin typeface="Helvetica" panose="020B0500000000000000" pitchFamily="34" charset="0"/>
            </a:endParaRPr>
          </a:p>
          <a:p>
            <a:pPr marL="0" indent="0">
              <a:buNone/>
            </a:pPr>
            <a:endParaRPr lang="en-ZA" sz="2600" dirty="0" smtClean="0">
              <a:latin typeface="Helvetica" panose="020B0500000000000000" pitchFamily="34" charset="0"/>
            </a:endParaRPr>
          </a:p>
          <a:p>
            <a:endParaRPr lang="en-ZA" sz="2600" dirty="0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ZA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PHA1 – PHA2 – PHA3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1650" y="1410279"/>
            <a:ext cx="8314902" cy="4476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PHA1 , 2000 , Bangladesh, </a:t>
            </a:r>
            <a:r>
              <a:rPr lang="en-ZA" sz="2600" b="1" dirty="0" err="1" smtClean="0">
                <a:solidFill>
                  <a:srgbClr val="0070C0"/>
                </a:solidFill>
                <a:latin typeface="Helvetica" panose="020B0500000000000000" pitchFamily="34" charset="0"/>
              </a:rPr>
              <a:t>Savar</a:t>
            </a:r>
            <a:endParaRPr lang="en-ZA" sz="2600" b="1" dirty="0" smtClean="0">
              <a:solidFill>
                <a:srgbClr val="0070C0"/>
              </a:solidFill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No “Health for All by 2000” – need for a people’s movement!</a:t>
            </a: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Birth of People’s Health Movement and People’s Charter for </a:t>
            </a:r>
            <a:r>
              <a:rPr lang="en-ZA" sz="2600" dirty="0" smtClean="0">
                <a:latin typeface="Helvetica" panose="020B0500000000000000" pitchFamily="34" charset="0"/>
              </a:rPr>
              <a:t>Health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PHA2, 2005, Ecuador, Cuenca</a:t>
            </a: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The Cuenca Declaration adopted – strategic vision for </a:t>
            </a:r>
            <a:r>
              <a:rPr lang="en-ZA" sz="2600" dirty="0" smtClean="0">
                <a:latin typeface="Helvetica" panose="020B0500000000000000" pitchFamily="34" charset="0"/>
              </a:rPr>
              <a:t>PHM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PHA3, 2012, South </a:t>
            </a:r>
            <a:r>
              <a:rPr lang="en-ZA" sz="2600" b="1" dirty="0" err="1" smtClean="0">
                <a:solidFill>
                  <a:srgbClr val="0070C0"/>
                </a:solidFill>
                <a:latin typeface="Helvetica" panose="020B0500000000000000" pitchFamily="34" charset="0"/>
              </a:rPr>
              <a:t>Afria</a:t>
            </a: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, Cape Town</a:t>
            </a: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The Cape Town Declaration – action orientated</a:t>
            </a:r>
            <a:endParaRPr lang="en-ZA" sz="2600" dirty="0">
              <a:latin typeface="Helvetica" panose="020B0500000000000000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65391"/>
              </p:ext>
            </p:extLst>
          </p:nvPr>
        </p:nvGraphicFramePr>
        <p:xfrm>
          <a:off x="92075" y="92075"/>
          <a:ext cx="8191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818640" imgH="415080" progId="Package">
                  <p:embed/>
                </p:oleObj>
              </mc:Choice>
              <mc:Fallback>
                <p:oleObj name="Packager Shell Object" showAsIcon="1" r:id="rId3" imgW="818640" imgH="4150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1915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835602" y="757239"/>
            <a:ext cx="2537248" cy="5357812"/>
            <a:chOff x="8228836" y="365125"/>
            <a:chExt cx="2887636" cy="60977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8837" y="365125"/>
              <a:ext cx="2887635" cy="214721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8836" y="2504479"/>
              <a:ext cx="2887635" cy="21629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836" y="4667418"/>
              <a:ext cx="2887635" cy="1795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19138"/>
            <a:ext cx="10515600" cy="795338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latin typeface="Helvetica" panose="020B0500000000000000" pitchFamily="34" charset="0"/>
              </a:rPr>
              <a:t>Thematic axes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514476"/>
            <a:ext cx="10744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Axis </a:t>
            </a: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1:</a:t>
            </a:r>
          </a:p>
          <a:p>
            <a:r>
              <a:rPr lang="en-ZA" sz="2600" dirty="0" smtClean="0">
                <a:latin typeface="Helvetica" panose="020B0500000000000000" pitchFamily="34" charset="0"/>
              </a:rPr>
              <a:t>The </a:t>
            </a:r>
            <a:r>
              <a:rPr lang="en-ZA" sz="2600" dirty="0" smtClean="0">
                <a:latin typeface="Helvetica" panose="020B0500000000000000" pitchFamily="34" charset="0"/>
              </a:rPr>
              <a:t>political and economic landscape of development and </a:t>
            </a:r>
            <a:r>
              <a:rPr lang="en-ZA" sz="2600" dirty="0" smtClean="0">
                <a:latin typeface="Helvetica" panose="020B0500000000000000" pitchFamily="34" charset="0"/>
              </a:rPr>
              <a:t>health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Axis </a:t>
            </a: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2:</a:t>
            </a:r>
          </a:p>
          <a:p>
            <a:r>
              <a:rPr lang="en-ZA" sz="2600" dirty="0" smtClean="0">
                <a:latin typeface="Helvetica" panose="020B0500000000000000" pitchFamily="34" charset="0"/>
              </a:rPr>
              <a:t>Social </a:t>
            </a:r>
            <a:r>
              <a:rPr lang="en-ZA" sz="2600" dirty="0" smtClean="0">
                <a:latin typeface="Helvetica" panose="020B0500000000000000" pitchFamily="34" charset="0"/>
              </a:rPr>
              <a:t>and physical environments that destroy or promote </a:t>
            </a:r>
            <a:r>
              <a:rPr lang="en-ZA" sz="2600" dirty="0" smtClean="0">
                <a:latin typeface="Helvetica" panose="020B0500000000000000" pitchFamily="34" charset="0"/>
              </a:rPr>
              <a:t>health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Axis </a:t>
            </a: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3:</a:t>
            </a:r>
          </a:p>
          <a:p>
            <a:r>
              <a:rPr lang="en-ZA" sz="2600" dirty="0" smtClean="0">
                <a:latin typeface="Helvetica" panose="020B0500000000000000" pitchFamily="34" charset="0"/>
              </a:rPr>
              <a:t>Strengthening </a:t>
            </a:r>
            <a:r>
              <a:rPr lang="en-ZA" sz="2600" dirty="0" smtClean="0">
                <a:latin typeface="Helvetica" panose="020B0500000000000000" pitchFamily="34" charset="0"/>
              </a:rPr>
              <a:t>health systems to make them just, accountable, comprehensive, integrated and </a:t>
            </a:r>
            <a:r>
              <a:rPr lang="en-ZA" sz="2600" dirty="0" smtClean="0">
                <a:latin typeface="Helvetica" panose="020B0500000000000000" pitchFamily="34" charset="0"/>
              </a:rPr>
              <a:t>networked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marL="0" indent="0">
              <a:buNone/>
            </a:pP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Axis </a:t>
            </a:r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4:</a:t>
            </a:r>
          </a:p>
          <a:p>
            <a:r>
              <a:rPr lang="en-ZA" sz="2600" dirty="0" smtClean="0">
                <a:latin typeface="Helvetica" panose="020B0500000000000000" pitchFamily="34" charset="0"/>
              </a:rPr>
              <a:t>Organizing </a:t>
            </a:r>
            <a:r>
              <a:rPr lang="en-ZA" sz="2600" dirty="0" smtClean="0">
                <a:latin typeface="Helvetica" panose="020B0500000000000000" pitchFamily="34" charset="0"/>
              </a:rPr>
              <a:t>and mobilizing yet again for Health for All</a:t>
            </a:r>
          </a:p>
          <a:p>
            <a:endParaRPr lang="en-ZA" sz="2600" dirty="0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60375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latin typeface="Helvetica" panose="020B0500000000000000" pitchFamily="34" charset="0"/>
              </a:rPr>
              <a:t>Structure of PHA4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2450" y="1371600"/>
            <a:ext cx="11087100" cy="5143500"/>
          </a:xfrm>
        </p:spPr>
        <p:txBody>
          <a:bodyPr>
            <a:noAutofit/>
          </a:bodyPr>
          <a:lstStyle/>
          <a:p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Plenary sessions</a:t>
            </a:r>
            <a:r>
              <a:rPr lang="en-ZA" sz="2600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:</a:t>
            </a:r>
            <a:r>
              <a:rPr lang="en-ZA" sz="2600" dirty="0" smtClean="0">
                <a:latin typeface="Helvetica" panose="020B0500000000000000" pitchFamily="34" charset="0"/>
              </a:rPr>
              <a:t> Plenary session on each day will focus on the major themes of the Assembly. Each plenary will include: testimonies, key-note speeches and space for open discussion. An additional plenary session on the last day will debate and finalize the Assembly's Declaration.</a:t>
            </a:r>
          </a:p>
          <a:p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 Sub-plenary sessions:</a:t>
            </a:r>
            <a:r>
              <a:rPr lang="en-ZA" sz="2600" b="1" dirty="0" smtClean="0">
                <a:latin typeface="Helvetica" panose="020B0500000000000000" pitchFamily="34" charset="0"/>
              </a:rPr>
              <a:t> </a:t>
            </a:r>
            <a:r>
              <a:rPr lang="en-ZA" sz="2600" dirty="0" smtClean="0">
                <a:latin typeface="Helvetica" panose="020B0500000000000000" pitchFamily="34" charset="0"/>
              </a:rPr>
              <a:t>each plenary will be followed by 4-6 concurrent sub-plenary sessions designed to further deepen the discussions on each of the thematic axes.</a:t>
            </a:r>
          </a:p>
          <a:p>
            <a:r>
              <a:rPr lang="en-ZA" sz="2600" b="1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 Self-organized events</a:t>
            </a:r>
            <a:r>
              <a:rPr lang="en-ZA" sz="2600" dirty="0" smtClean="0">
                <a:solidFill>
                  <a:srgbClr val="0070C0"/>
                </a:solidFill>
                <a:latin typeface="Helvetica" panose="020B0500000000000000" pitchFamily="34" charset="0"/>
              </a:rPr>
              <a:t>:</a:t>
            </a:r>
            <a:r>
              <a:rPr lang="en-ZA" sz="2600" dirty="0" smtClean="0">
                <a:latin typeface="Helvetica" panose="020B0500000000000000" pitchFamily="34" charset="0"/>
              </a:rPr>
              <a:t> space will be provided for civil society organizations/networks and other participating groups to organize workshops on topics related to their own priorities within the framework of the Assembly themes</a:t>
            </a:r>
            <a:endParaRPr lang="en-ZA" sz="2600" dirty="0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6318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latin typeface="Helvetica" panose="020B0500000000000000" pitchFamily="34" charset="0"/>
              </a:rPr>
              <a:t>Regional and Thematic discussions	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1409700"/>
            <a:ext cx="11620500" cy="4422775"/>
          </a:xfrm>
        </p:spPr>
        <p:txBody>
          <a:bodyPr>
            <a:noAutofit/>
          </a:bodyPr>
          <a:lstStyle/>
          <a:p>
            <a:r>
              <a:rPr lang="en-ZA" sz="2600" dirty="0" smtClean="0">
                <a:latin typeface="Helvetica" panose="020B0500000000000000" pitchFamily="34" charset="0"/>
              </a:rPr>
              <a:t>In addition the program will provide spaces on a daily base for </a:t>
            </a:r>
          </a:p>
          <a:p>
            <a:pPr marL="0" indent="0">
              <a:buNone/>
            </a:pPr>
            <a:endParaRPr lang="en-ZA" sz="2600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regional discussions: to set priorities and plan action within the regions</a:t>
            </a:r>
          </a:p>
          <a:p>
            <a:pPr lvl="1"/>
            <a:endParaRPr lang="en-ZA" sz="2600" dirty="0" smtClean="0">
              <a:latin typeface="Helvetica" panose="020B0500000000000000" pitchFamily="34" charset="0"/>
            </a:endParaRP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Thematic discussions: to </a:t>
            </a:r>
            <a:r>
              <a:rPr lang="en-ZA" sz="2600" dirty="0" err="1" smtClean="0">
                <a:latin typeface="Helvetica" panose="020B0500000000000000" pitchFamily="34" charset="0"/>
              </a:rPr>
              <a:t>strategise</a:t>
            </a:r>
            <a:r>
              <a:rPr lang="en-ZA" sz="2600" dirty="0" smtClean="0">
                <a:latin typeface="Helvetica" panose="020B0500000000000000" pitchFamily="34" charset="0"/>
              </a:rPr>
              <a:t> and plan global coordinated action on</a:t>
            </a:r>
          </a:p>
          <a:p>
            <a:pPr lvl="3"/>
            <a:r>
              <a:rPr lang="en-US" sz="2600" dirty="0">
                <a:latin typeface="Helvetica" panose="020B0500000000000000" pitchFamily="34" charset="0"/>
              </a:rPr>
              <a:t>Health systems,  against </a:t>
            </a:r>
            <a:r>
              <a:rPr lang="en-US" sz="2600" dirty="0" err="1">
                <a:latin typeface="Helvetica" panose="020B0500000000000000" pitchFamily="34" charset="0"/>
              </a:rPr>
              <a:t>privatisation</a:t>
            </a:r>
            <a:r>
              <a:rPr lang="en-US" sz="2600" dirty="0">
                <a:latin typeface="Helvetica" panose="020B0500000000000000" pitchFamily="34" charset="0"/>
              </a:rPr>
              <a:t>, </a:t>
            </a:r>
            <a:r>
              <a:rPr lang="en-US" sz="2600" dirty="0" err="1">
                <a:latin typeface="Helvetica" panose="020B0500000000000000" pitchFamily="34" charset="0"/>
              </a:rPr>
              <a:t>defence</a:t>
            </a:r>
            <a:r>
              <a:rPr lang="en-US" sz="2600" dirty="0">
                <a:latin typeface="Helvetica" panose="020B0500000000000000" pitchFamily="34" charset="0"/>
              </a:rPr>
              <a:t> of public systems, etc.</a:t>
            </a:r>
            <a:endParaRPr lang="en-ZA" sz="2600" dirty="0">
              <a:latin typeface="Helvetica" panose="020B0500000000000000" pitchFamily="34" charset="0"/>
            </a:endParaRPr>
          </a:p>
          <a:p>
            <a:pPr lvl="3"/>
            <a:r>
              <a:rPr lang="en-US" sz="2600" dirty="0">
                <a:latin typeface="Helvetica" panose="020B0500000000000000" pitchFamily="34" charset="0"/>
              </a:rPr>
              <a:t>Food and Nutrition and Food </a:t>
            </a:r>
            <a:r>
              <a:rPr lang="en-US" sz="2600" dirty="0" smtClean="0">
                <a:latin typeface="Helvetica" panose="020B0500000000000000" pitchFamily="34" charset="0"/>
              </a:rPr>
              <a:t>Sovereignty</a:t>
            </a:r>
            <a:endParaRPr lang="en-ZA" sz="2600" dirty="0">
              <a:latin typeface="Helvetica" panose="020B0500000000000000" pitchFamily="34" charset="0"/>
            </a:endParaRPr>
          </a:p>
          <a:p>
            <a:pPr lvl="3"/>
            <a:r>
              <a:rPr lang="en-US" sz="2600" dirty="0">
                <a:latin typeface="Helvetica" panose="020B0500000000000000" pitchFamily="34" charset="0"/>
              </a:rPr>
              <a:t>Trade and Health + Access to Medicines</a:t>
            </a:r>
            <a:endParaRPr lang="en-ZA" sz="2600" dirty="0">
              <a:latin typeface="Helvetica" panose="020B0500000000000000" pitchFamily="34" charset="0"/>
            </a:endParaRPr>
          </a:p>
          <a:p>
            <a:pPr lvl="3"/>
            <a:r>
              <a:rPr lang="en-US" sz="2600" dirty="0">
                <a:latin typeface="Helvetica" panose="020B0500000000000000" pitchFamily="34" charset="0"/>
              </a:rPr>
              <a:t>Gender and Health</a:t>
            </a:r>
            <a:endParaRPr lang="en-ZA" sz="2600" dirty="0">
              <a:latin typeface="Helvetica" panose="020B0500000000000000" pitchFamily="34" charset="0"/>
            </a:endParaRPr>
          </a:p>
          <a:p>
            <a:pPr lvl="3"/>
            <a:r>
              <a:rPr lang="en-US" sz="2600" dirty="0">
                <a:latin typeface="Helvetica" panose="020B0500000000000000" pitchFamily="34" charset="0"/>
              </a:rPr>
              <a:t>Environment, Extractive Industries, and </a:t>
            </a:r>
            <a:r>
              <a:rPr lang="en-US" sz="2600" dirty="0" smtClean="0">
                <a:latin typeface="Helvetica" panose="020B0500000000000000" pitchFamily="34" charset="0"/>
              </a:rPr>
              <a:t>Development</a:t>
            </a:r>
            <a:endParaRPr lang="en-ZA" sz="2600" dirty="0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988" y="679560"/>
            <a:ext cx="12001500" cy="814388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latin typeface="Helvetica" panose="020B0500000000000000" pitchFamily="34" charset="0"/>
              </a:rPr>
              <a:t>Mobilising for PHA4 – what can we do?	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988" y="1406746"/>
            <a:ext cx="12065626" cy="5203065"/>
          </a:xfrm>
        </p:spPr>
        <p:txBody>
          <a:bodyPr>
            <a:noAutofit/>
          </a:bodyPr>
          <a:lstStyle/>
          <a:p>
            <a:r>
              <a:rPr lang="en-ZA" sz="2600" dirty="0" smtClean="0">
                <a:latin typeface="Helvetica" panose="020B0500000000000000" pitchFamily="34" charset="0"/>
              </a:rPr>
              <a:t>Each region and/or circle can prepare for the assembly in a way relevant for the region/circle</a:t>
            </a:r>
            <a:r>
              <a:rPr lang="en-ZA" sz="2600" dirty="0" smtClean="0">
                <a:latin typeface="Helvetica" panose="020B0500000000000000" pitchFamily="34" charset="0"/>
              </a:rPr>
              <a:t>.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r>
              <a:rPr lang="en-ZA" sz="2600" dirty="0" smtClean="0">
                <a:latin typeface="Helvetica" panose="020B0500000000000000" pitchFamily="34" charset="0"/>
              </a:rPr>
              <a:t>This can include</a:t>
            </a: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Preparing for the regional discussions that will take place at PHA4</a:t>
            </a:r>
          </a:p>
          <a:p>
            <a:pPr lvl="1"/>
            <a:r>
              <a:rPr lang="en-ZA" sz="2600" dirty="0" smtClean="0">
                <a:latin typeface="Helvetica" panose="020B0500000000000000" pitchFamily="34" charset="0"/>
              </a:rPr>
              <a:t>Identifying opportunities for taking action for example around the 5 themes suggested at PHA3</a:t>
            </a:r>
          </a:p>
          <a:p>
            <a:pPr lvl="3"/>
            <a:r>
              <a:rPr lang="en-US" sz="2600" dirty="0" smtClean="0">
                <a:latin typeface="Helvetica" panose="020B0500000000000000" pitchFamily="34" charset="0"/>
              </a:rPr>
              <a:t>Health systems,  against </a:t>
            </a:r>
            <a:r>
              <a:rPr lang="en-US" sz="2600" dirty="0" err="1" smtClean="0">
                <a:latin typeface="Helvetica" panose="020B0500000000000000" pitchFamily="34" charset="0"/>
              </a:rPr>
              <a:t>privatisation</a:t>
            </a:r>
            <a:r>
              <a:rPr lang="en-US" sz="2600" dirty="0" smtClean="0">
                <a:latin typeface="Helvetica" panose="020B0500000000000000" pitchFamily="34" charset="0"/>
              </a:rPr>
              <a:t>, defense of public systems, etc.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3"/>
            <a:r>
              <a:rPr lang="en-US" sz="2600" dirty="0" smtClean="0">
                <a:latin typeface="Helvetica" panose="020B0500000000000000" pitchFamily="34" charset="0"/>
              </a:rPr>
              <a:t>Food and Nutrition and Food Sovereignty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3"/>
            <a:r>
              <a:rPr lang="en-US" sz="2600" dirty="0" smtClean="0">
                <a:latin typeface="Helvetica" panose="020B0500000000000000" pitchFamily="34" charset="0"/>
              </a:rPr>
              <a:t>Trade and Health + Access to Medicines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3"/>
            <a:r>
              <a:rPr lang="en-US" sz="2600" dirty="0" smtClean="0">
                <a:latin typeface="Helvetica" panose="020B0500000000000000" pitchFamily="34" charset="0"/>
              </a:rPr>
              <a:t>Gender and Health</a:t>
            </a:r>
            <a:endParaRPr lang="en-ZA" sz="2600" dirty="0" smtClean="0">
              <a:latin typeface="Helvetica" panose="020B0500000000000000" pitchFamily="34" charset="0"/>
            </a:endParaRPr>
          </a:p>
          <a:p>
            <a:pPr lvl="3"/>
            <a:r>
              <a:rPr lang="en-US" sz="2600" dirty="0" smtClean="0">
                <a:latin typeface="Helvetica" panose="020B0500000000000000" pitchFamily="34" charset="0"/>
              </a:rPr>
              <a:t>Environment, Extractive Industries, and </a:t>
            </a:r>
            <a:r>
              <a:rPr lang="en-US" sz="2600" dirty="0" smtClean="0">
                <a:latin typeface="Helvetica" panose="020B0500000000000000" pitchFamily="34" charset="0"/>
              </a:rPr>
              <a:t>Development</a:t>
            </a:r>
            <a:endParaRPr lang="en-ZA" sz="2600" dirty="0" smtClean="0">
              <a:latin typeface="Helvetica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3988" y="679560"/>
            <a:ext cx="12001500" cy="814388"/>
          </a:xfrm>
        </p:spPr>
        <p:txBody>
          <a:bodyPr>
            <a:normAutofit/>
          </a:bodyPr>
          <a:lstStyle/>
          <a:p>
            <a:pPr algn="ctr"/>
            <a:r>
              <a:rPr lang="en-ZA" b="1" dirty="0">
                <a:solidFill>
                  <a:srgbClr val="0070C0"/>
                </a:solidFill>
                <a:latin typeface="Helvetica" panose="020B0500000000000000" pitchFamily="34" charset="0"/>
              </a:rPr>
              <a:t>Mobilising for PHA4 – what can we do?	</a:t>
            </a:r>
            <a:endParaRPr lang="en-ZA" b="1" dirty="0">
              <a:solidFill>
                <a:srgbClr val="0070C0"/>
              </a:solidFill>
              <a:latin typeface="Helvetica" panose="020B0500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3988" y="1406747"/>
            <a:ext cx="12065626" cy="4441604"/>
          </a:xfrm>
        </p:spPr>
        <p:txBody>
          <a:bodyPr>
            <a:noAutofit/>
          </a:bodyPr>
          <a:lstStyle/>
          <a:p>
            <a:pPr lvl="1"/>
            <a:r>
              <a:rPr lang="en-ZA" sz="2600" dirty="0">
                <a:latin typeface="Helvetica" panose="020B0500000000000000" pitchFamily="34" charset="0"/>
              </a:rPr>
              <a:t>Identifying creative ways how the PHM programs can support regional and local action taken </a:t>
            </a:r>
          </a:p>
          <a:p>
            <a:pPr lvl="2"/>
            <a:r>
              <a:rPr lang="en-ZA" sz="2600" dirty="0">
                <a:latin typeface="Helvetica" panose="020B0500000000000000" pitchFamily="34" charset="0"/>
              </a:rPr>
              <a:t>IPHU</a:t>
            </a:r>
          </a:p>
          <a:p>
            <a:pPr lvl="2"/>
            <a:r>
              <a:rPr lang="en-ZA" sz="2600" dirty="0">
                <a:latin typeface="Helvetica" panose="020B0500000000000000" pitchFamily="34" charset="0"/>
              </a:rPr>
              <a:t>GHW</a:t>
            </a:r>
          </a:p>
          <a:p>
            <a:pPr lvl="2"/>
            <a:r>
              <a:rPr lang="en-ZA" sz="2600" dirty="0">
                <a:latin typeface="Helvetica" panose="020B0500000000000000" pitchFamily="34" charset="0"/>
              </a:rPr>
              <a:t>WHO watch</a:t>
            </a:r>
          </a:p>
          <a:p>
            <a:pPr lvl="1"/>
            <a:r>
              <a:rPr lang="en-ZA" sz="2600" dirty="0">
                <a:latin typeface="Helvetica" panose="020B0500000000000000" pitchFamily="34" charset="0"/>
              </a:rPr>
              <a:t>Identifying opportunities for the region to continue discussions in the lead up and following PHA4</a:t>
            </a:r>
          </a:p>
        </p:txBody>
      </p:sp>
    </p:spTree>
    <p:extLst>
      <p:ext uri="{BB962C8B-B14F-4D97-AF65-F5344CB8AC3E}">
        <p14:creationId xmlns:p14="http://schemas.microsoft.com/office/powerpoint/2010/main" val="21491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9007</TotalTime>
  <Words>627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Packager Shell Object</vt:lpstr>
      <vt:lpstr>15-19 November 2018, Bangladesh</vt:lpstr>
      <vt:lpstr>4th People’s Health Assembly – PHA4</vt:lpstr>
      <vt:lpstr>Expected outcomes</vt:lpstr>
      <vt:lpstr>PHA1 – PHA2 – PHA3</vt:lpstr>
      <vt:lpstr>Thematic axes</vt:lpstr>
      <vt:lpstr>Structure of PHA4</vt:lpstr>
      <vt:lpstr>Regional and Thematic discussions </vt:lpstr>
      <vt:lpstr>Mobilising for PHA4 – what can we do? </vt:lpstr>
      <vt:lpstr>Mobilising for PHA4 – what can we do?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HANDS ICR</cp:lastModifiedBy>
  <cp:revision>18</cp:revision>
  <dcterms:created xsi:type="dcterms:W3CDTF">2018-04-13T08:46:06Z</dcterms:created>
  <dcterms:modified xsi:type="dcterms:W3CDTF">2018-06-02T05:34:08Z</dcterms:modified>
</cp:coreProperties>
</file>